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58" r:id="rId3"/>
    <p:sldId id="259" r:id="rId4"/>
    <p:sldId id="261" r:id="rId5"/>
    <p:sldId id="262" r:id="rId6"/>
    <p:sldId id="30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2" r:id="rId15"/>
    <p:sldId id="290" r:id="rId16"/>
    <p:sldId id="273" r:id="rId17"/>
    <p:sldId id="274" r:id="rId18"/>
    <p:sldId id="276" r:id="rId19"/>
    <p:sldId id="278" r:id="rId20"/>
    <p:sldId id="279" r:id="rId21"/>
    <p:sldId id="307" r:id="rId22"/>
    <p:sldId id="309" r:id="rId23"/>
    <p:sldId id="280" r:id="rId24"/>
    <p:sldId id="281" r:id="rId25"/>
    <p:sldId id="282" r:id="rId26"/>
    <p:sldId id="283" r:id="rId27"/>
    <p:sldId id="285" r:id="rId28"/>
    <p:sldId id="286" r:id="rId29"/>
    <p:sldId id="291" r:id="rId30"/>
    <p:sldId id="295" r:id="rId31"/>
    <p:sldId id="292" r:id="rId32"/>
    <p:sldId id="293" r:id="rId33"/>
    <p:sldId id="294" r:id="rId34"/>
    <p:sldId id="296" r:id="rId35"/>
    <p:sldId id="301" r:id="rId36"/>
    <p:sldId id="300" r:id="rId37"/>
    <p:sldId id="304" r:id="rId38"/>
    <p:sldId id="306" r:id="rId39"/>
    <p:sldId id="288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93FE51-8B80-4281-A44A-7C420DC8D1D2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0FCAE0-3990-4061-9550-3545ABDEE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9DF1-E9F5-41EC-B938-DCE39ECEAC0B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C9BAA-1DA5-4069-9F00-06AC6E9E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AA3F9-A3FA-458D-AC22-5A1F2BD20D95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65B74-1DDC-44AE-B858-1E16A8ABC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6068-B07A-4EC3-BA55-94163A1F85A5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F64B-2D50-4186-9521-B46FDACD6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D8275-878F-4EBB-B7B6-3083FB369948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6D103-9D91-4975-B651-065F719E1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C2524-53BA-491C-8A08-62653F0A006A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97942-C2E3-4195-A1B3-0E0B298DA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72C42-8755-4432-BD30-2E99D7477BBA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B3CD6-D231-4866-A99B-D013F8E7F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70EA-2C6B-4C4A-A921-FC5547123BA3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08838-F3C3-487B-8E19-9D6B5FD7A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5BDED-68D8-470E-8304-53D934074E67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5744F-D798-4EB6-AAD3-1A60644EA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7925-2CC7-4166-AF65-A5AC476B1EAB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CA649-875C-4634-8608-86B8DC2BE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A1EA-C461-4D9E-A026-9F19A35900AF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8370-DFA5-4D51-B598-8A11E382B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FC9A-4AED-48E4-9C31-84FE09B7CB3A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3F48-6C7E-4A26-A2C4-DDE206F51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2715F9-2494-471D-A866-55A41AB118C4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81918F-3F3E-434F-A151-0066950FF9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9.jpe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9.xml"/><Relationship Id="rId18" Type="http://schemas.openxmlformats.org/officeDocument/2006/relationships/slide" Target="slide17.xml"/><Relationship Id="rId26" Type="http://schemas.openxmlformats.org/officeDocument/2006/relationships/slide" Target="slide27.xml"/><Relationship Id="rId3" Type="http://schemas.openxmlformats.org/officeDocument/2006/relationships/image" Target="../media/image8.jpeg"/><Relationship Id="rId21" Type="http://schemas.openxmlformats.org/officeDocument/2006/relationships/slide" Target="slide21.xml"/><Relationship Id="rId34" Type="http://schemas.openxmlformats.org/officeDocument/2006/relationships/slide" Target="slide37.xml"/><Relationship Id="rId7" Type="http://schemas.openxmlformats.org/officeDocument/2006/relationships/slide" Target="slide23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5" Type="http://schemas.openxmlformats.org/officeDocument/2006/relationships/slide" Target="slide26.xml"/><Relationship Id="rId33" Type="http://schemas.openxmlformats.org/officeDocument/2006/relationships/slide" Target="slide35.xml"/><Relationship Id="rId2" Type="http://schemas.openxmlformats.org/officeDocument/2006/relationships/image" Target="../media/image7.jpeg"/><Relationship Id="rId16" Type="http://schemas.openxmlformats.org/officeDocument/2006/relationships/slide" Target="slide15.xml"/><Relationship Id="rId20" Type="http://schemas.openxmlformats.org/officeDocument/2006/relationships/slide" Target="slide20.xml"/><Relationship Id="rId29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11.xml"/><Relationship Id="rId24" Type="http://schemas.openxmlformats.org/officeDocument/2006/relationships/slide" Target="slide25.xml"/><Relationship Id="rId32" Type="http://schemas.openxmlformats.org/officeDocument/2006/relationships/slide" Target="slide34.xml"/><Relationship Id="rId5" Type="http://schemas.openxmlformats.org/officeDocument/2006/relationships/slide" Target="slide14.xml"/><Relationship Id="rId15" Type="http://schemas.openxmlformats.org/officeDocument/2006/relationships/slide" Target="slide12.xml"/><Relationship Id="rId23" Type="http://schemas.openxmlformats.org/officeDocument/2006/relationships/slide" Target="slide24.xml"/><Relationship Id="rId28" Type="http://schemas.openxmlformats.org/officeDocument/2006/relationships/slide" Target="slide30.xml"/><Relationship Id="rId10" Type="http://schemas.openxmlformats.org/officeDocument/2006/relationships/slide" Target="slide8.xml"/><Relationship Id="rId19" Type="http://schemas.openxmlformats.org/officeDocument/2006/relationships/slide" Target="slide19.xml"/><Relationship Id="rId31" Type="http://schemas.openxmlformats.org/officeDocument/2006/relationships/slide" Target="slide33.xml"/><Relationship Id="rId4" Type="http://schemas.openxmlformats.org/officeDocument/2006/relationships/slide" Target="slide7.xml"/><Relationship Id="rId9" Type="http://schemas.openxmlformats.org/officeDocument/2006/relationships/slide" Target="slide36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2.xml"/><Relationship Id="rId35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рыл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01560" cy="5430856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786322"/>
            <a:ext cx="61105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Викторина по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басням И.А.Крылова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013" y="-225425"/>
            <a:ext cx="8582025" cy="2541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2428875"/>
            <a:ext cx="381793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800" b="1" dirty="0">
                <a:solidFill>
                  <a:srgbClr val="FF0000"/>
                </a:solidFill>
                <a:latin typeface="Franklin Gothic Book" pitchFamily="34" charset="0"/>
              </a:rPr>
              <a:t>«Кот </a:t>
            </a:r>
          </a:p>
          <a:p>
            <a:r>
              <a:rPr lang="ru-RU" sz="8800" b="1" dirty="0">
                <a:solidFill>
                  <a:srgbClr val="FF0000"/>
                </a:solidFill>
                <a:latin typeface="Franklin Gothic Book" pitchFamily="34" charset="0"/>
              </a:rPr>
              <a:t>    и </a:t>
            </a:r>
          </a:p>
          <a:p>
            <a:r>
              <a:rPr lang="ru-RU" sz="8800" b="1" dirty="0">
                <a:solidFill>
                  <a:srgbClr val="FF0000"/>
                </a:solidFill>
                <a:latin typeface="Franklin Gothic Book" pitchFamily="34" charset="0"/>
              </a:rPr>
              <a:t> повар»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14563"/>
            <a:ext cx="4357688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3571868" y="6286496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212725"/>
            <a:ext cx="8789988" cy="1719263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75" y="2357438"/>
            <a:ext cx="3857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Franklin Gothic Book" pitchFamily="34" charset="0"/>
              </a:rPr>
              <a:t>«Квартет»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2928938"/>
            <a:ext cx="476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25425"/>
            <a:ext cx="8899526" cy="2541588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3429000"/>
            <a:ext cx="514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Franklin Gothic Book" pitchFamily="34" charset="0"/>
              </a:rPr>
              <a:t>«Любопытный»</a:t>
            </a:r>
          </a:p>
        </p:txBody>
      </p:sp>
      <p:pic>
        <p:nvPicPr>
          <p:cNvPr id="4" name="Рисунок 3" descr="img0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214563"/>
            <a:ext cx="335756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8" y="30163"/>
            <a:ext cx="8734425" cy="2127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3857625"/>
            <a:ext cx="328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>
                <a:solidFill>
                  <a:srgbClr val="FF0000"/>
                </a:solidFill>
                <a:latin typeface="Franklin Gothic Book" pitchFamily="34" charset="0"/>
              </a:rPr>
              <a:t>«Гуси»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2928938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013" y="4943475"/>
            <a:ext cx="5791200" cy="155416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500063"/>
            <a:ext cx="6286500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500034" y="5786454"/>
            <a:ext cx="1285884" cy="642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lanetaskazok.ru/images/stories/krilov/sbornik_1/img_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5728"/>
            <a:ext cx="3533775" cy="480060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5143511"/>
            <a:ext cx="8686800" cy="936613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«Зеркало и обезьяна»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72866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5563" y="4870450"/>
            <a:ext cx="9180513" cy="1554163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st1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85750"/>
            <a:ext cx="47625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57725"/>
            <a:ext cx="8424863" cy="1554163"/>
          </a:xfrm>
          <a:prstGeom prst="rect">
            <a:avLst/>
          </a:prstGeom>
          <a:noFill/>
        </p:spPr>
      </p:pic>
      <p:sp>
        <p:nvSpPr>
          <p:cNvPr id="4" name="Стрелка влево 3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Rectangl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0988" y="-133350"/>
            <a:ext cx="9656763" cy="968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000125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Franklin Gothic Book" pitchFamily="34" charset="0"/>
              </a:rPr>
              <a:t>«Ты всё пела? Это дело...»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714625"/>
            <a:ext cx="39290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i="1">
                <a:latin typeface="Franklin Gothic Book" pitchFamily="34" charset="0"/>
              </a:rPr>
              <a:t>    </a:t>
            </a:r>
            <a:r>
              <a:rPr lang="ru-RU" sz="6000" i="1">
                <a:latin typeface="Franklin Gothic Book" pitchFamily="34" charset="0"/>
              </a:rPr>
              <a:t>«</a:t>
            </a:r>
            <a:r>
              <a:rPr lang="ru-RU" sz="6000" b="1" i="1">
                <a:latin typeface="Franklin Gothic Book" pitchFamily="34" charset="0"/>
              </a:rPr>
              <a:t>Так </a:t>
            </a:r>
          </a:p>
          <a:p>
            <a:r>
              <a:rPr lang="ru-RU" sz="6000" b="1" i="1">
                <a:latin typeface="Franklin Gothic Book" pitchFamily="34" charset="0"/>
              </a:rPr>
              <a:t>поди же попляши!</a:t>
            </a:r>
            <a:r>
              <a:rPr lang="ru-RU" sz="6600" b="1" i="1">
                <a:latin typeface="Franklin Gothic Book" pitchFamily="34" charset="0"/>
              </a:rPr>
              <a:t>»</a:t>
            </a:r>
            <a:endParaRPr lang="ru-RU" sz="6600" b="1">
              <a:latin typeface="Franklin Gothic Book" pitchFamily="34" charset="0"/>
            </a:endParaRPr>
          </a:p>
        </p:txBody>
      </p:sp>
      <p:pic>
        <p:nvPicPr>
          <p:cNvPr id="5" name="Рисунок 4" descr="63503b0e80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2428875"/>
            <a:ext cx="5013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5" action="ppaction://hlinksldjump"/>
          </p:cNvPr>
          <p:cNvSpPr/>
          <p:nvPr/>
        </p:nvSpPr>
        <p:spPr>
          <a:xfrm>
            <a:off x="642910" y="5786454"/>
            <a:ext cx="1500198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Franklin Gothic Book" pitchFamily="34" charset="0"/>
              </a:rPr>
              <a:t>«Чем кумушек считать  </a:t>
            </a:r>
          </a:p>
          <a:p>
            <a:r>
              <a:rPr lang="ru-RU" sz="6000" b="1" dirty="0">
                <a:solidFill>
                  <a:srgbClr val="FF0000"/>
                </a:solidFill>
                <a:latin typeface="Franklin Gothic Book" pitchFamily="34" charset="0"/>
              </a:rPr>
              <a:t>         трудиться...»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85750" y="2500313"/>
            <a:ext cx="46704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latin typeface="Franklin Gothic Book" pitchFamily="34" charset="0"/>
              </a:rPr>
              <a:t>Не лучше ль </a:t>
            </a:r>
          </a:p>
          <a:p>
            <a:r>
              <a:rPr lang="ru-RU" sz="6000" b="1" i="1">
                <a:latin typeface="Franklin Gothic Book" pitchFamily="34" charset="0"/>
              </a:rPr>
              <a:t>на себя,</a:t>
            </a:r>
          </a:p>
          <a:p>
            <a:r>
              <a:rPr lang="ru-RU" sz="6000" b="1" i="1">
                <a:latin typeface="Franklin Gothic Book" pitchFamily="34" charset="0"/>
              </a:rPr>
              <a:t>кума, </a:t>
            </a:r>
          </a:p>
          <a:p>
            <a:r>
              <a:rPr lang="ru-RU" sz="6000" b="1" i="1">
                <a:latin typeface="Franklin Gothic Book" pitchFamily="34" charset="0"/>
              </a:rPr>
              <a:t>оборотиться?</a:t>
            </a:r>
            <a:endParaRPr lang="ru-RU" sz="6000" b="1">
              <a:latin typeface="Franklin Gothic Book" pitchFamily="34" charset="0"/>
            </a:endParaRPr>
          </a:p>
        </p:txBody>
      </p:sp>
      <p:pic>
        <p:nvPicPr>
          <p:cNvPr id="5" name="Рисунок 4" descr="img03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2071688"/>
            <a:ext cx="353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4" action="ppaction://hlinksldjump"/>
          </p:cNvPr>
          <p:cNvSpPr/>
          <p:nvPr/>
        </p:nvSpPr>
        <p:spPr>
          <a:xfrm>
            <a:off x="500034" y="6072206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deti-online.com/images/basni-krylova--martyshka-i-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8" y="3857628"/>
            <a:ext cx="3000372" cy="30003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                  </a:t>
            </a:r>
            <a:r>
              <a:rPr lang="ru-RU" dirty="0" smtClean="0"/>
              <a:t>Представление</a:t>
            </a:r>
            <a:endParaRPr lang="ru-RU" sz="4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214554"/>
            <a:ext cx="92139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Выберите капитана</a:t>
            </a: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Придумайте название команды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286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«Невежда также в ослепленье</a:t>
            </a:r>
          </a:p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Бранит науки и ученье,</a:t>
            </a:r>
          </a:p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И все ученые труды,»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428875"/>
            <a:ext cx="46434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 dirty="0">
                <a:latin typeface="Franklin Gothic Book" pitchFamily="34" charset="0"/>
              </a:rPr>
              <a:t>«Не чувствуя, </a:t>
            </a:r>
          </a:p>
          <a:p>
            <a:r>
              <a:rPr lang="ru-RU" sz="6000" b="1" i="1" dirty="0">
                <a:latin typeface="Franklin Gothic Book" pitchFamily="34" charset="0"/>
              </a:rPr>
              <a:t>   что он </a:t>
            </a:r>
          </a:p>
          <a:p>
            <a:r>
              <a:rPr lang="ru-RU" sz="6000" b="1" i="1" dirty="0">
                <a:latin typeface="Franklin Gothic Book" pitchFamily="34" charset="0"/>
              </a:rPr>
              <a:t>вкушает их   </a:t>
            </a:r>
          </a:p>
          <a:p>
            <a:r>
              <a:rPr lang="ru-RU" sz="6000" b="1" i="1" dirty="0">
                <a:latin typeface="Franklin Gothic Book" pitchFamily="34" charset="0"/>
              </a:rPr>
              <a:t>   плоды.»</a:t>
            </a:r>
          </a:p>
        </p:txBody>
      </p:sp>
      <p:pic>
        <p:nvPicPr>
          <p:cNvPr id="4" name="Рисунок 3" descr="img0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1785938"/>
            <a:ext cx="37846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2867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Знать, она сильна: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428875"/>
            <a:ext cx="464343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i="1" dirty="0" smtClean="0"/>
              <a:t>«...что лает на слона»</a:t>
            </a:r>
            <a:endParaRPr lang="ru-RU" sz="6000" b="1" i="1" dirty="0">
              <a:latin typeface="Franklin Gothic Book" pitchFamily="34" charset="0"/>
            </a:endParaRPr>
          </a:p>
        </p:txBody>
      </p:sp>
      <p:pic>
        <p:nvPicPr>
          <p:cNvPr id="47106" name="Picture 2" descr="http://img-fotki.yandex.ru/get/5823/136596361.4/0_4f5d0_5c86cd5b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3867150" cy="476250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5750" y="285750"/>
            <a:ext cx="82867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i="1" dirty="0" smtClean="0">
                <a:solidFill>
                  <a:srgbClr val="FF0000"/>
                </a:solidFill>
              </a:rPr>
              <a:t>Сыр выпал... </a:t>
            </a:r>
            <a:endParaRPr lang="ru-RU" sz="6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313" y="2428875"/>
            <a:ext cx="46434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i="1" dirty="0" smtClean="0"/>
              <a:t>«... с ним была плутовка такова»</a:t>
            </a:r>
            <a:endParaRPr lang="ru-RU" sz="6000" b="1" i="1" dirty="0">
              <a:latin typeface="Franklin Gothic Book" pitchFamily="34" charset="0"/>
            </a:endParaRPr>
          </a:p>
        </p:txBody>
      </p:sp>
      <p:pic>
        <p:nvPicPr>
          <p:cNvPr id="59394" name="Picture 2" descr="https://encrypted-tbn0.gstatic.com/images?q=tbn:ANd9GcSg7trPVCAYa_jq_p3Sne73eH479MabqvR1-2GPyEUWiYO0Fx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3286148" cy="4501340"/>
          </a:xfrm>
          <a:prstGeom prst="rect">
            <a:avLst/>
          </a:prstGeom>
          <a:noFill/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7256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Помогите герою басни найти свою пару: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25" y="1347788"/>
            <a:ext cx="5456238" cy="2938462"/>
          </a:xfrm>
          <a:prstGeom prst="rect">
            <a:avLst/>
          </a:prstGeom>
          <a:noFill/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9538" y="3846513"/>
            <a:ext cx="3608388" cy="2041525"/>
          </a:xfrm>
          <a:prstGeom prst="rect">
            <a:avLst/>
          </a:prstGeom>
          <a:noFill/>
        </p:spPr>
      </p:pic>
      <p:pic>
        <p:nvPicPr>
          <p:cNvPr id="5" name="Рисунок 4" descr="list_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3571875"/>
            <a:ext cx="4857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лево 5">
            <a:hlinkClick r:id="rId6" action="ppaction://hlinksldjump"/>
          </p:cNvPr>
          <p:cNvSpPr/>
          <p:nvPr/>
        </p:nvSpPr>
        <p:spPr>
          <a:xfrm>
            <a:off x="571472" y="6215082"/>
            <a:ext cx="1428760" cy="642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175" y="633413"/>
            <a:ext cx="5572125" cy="2932112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238" y="3773488"/>
            <a:ext cx="4535488" cy="2041525"/>
          </a:xfrm>
          <a:prstGeom prst="rect">
            <a:avLst/>
          </a:prstGeom>
          <a:noFill/>
        </p:spPr>
      </p:pic>
      <p:pic>
        <p:nvPicPr>
          <p:cNvPr id="4" name="Рисунок 3" descr="krylov02_20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143000"/>
            <a:ext cx="381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838" y="560388"/>
            <a:ext cx="3278188" cy="2938462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6575" y="3419475"/>
            <a:ext cx="5065713" cy="2043113"/>
          </a:xfrm>
          <a:prstGeom prst="rect">
            <a:avLst/>
          </a:prstGeom>
          <a:noFill/>
        </p:spPr>
      </p:pic>
      <p:pic>
        <p:nvPicPr>
          <p:cNvPr id="4" name="Рисунок 3" descr="кот и повар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500063"/>
            <a:ext cx="4438650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4175" y="920750"/>
            <a:ext cx="5426075" cy="2932113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3550" y="3200400"/>
            <a:ext cx="5559425" cy="2041525"/>
          </a:xfrm>
          <a:prstGeom prst="rect">
            <a:avLst/>
          </a:prstGeom>
          <a:noFill/>
        </p:spPr>
      </p:pic>
      <p:pic>
        <p:nvPicPr>
          <p:cNvPr id="4" name="Рисунок 3" descr="fox04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857250"/>
            <a:ext cx="42672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571504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Кукушка</a:t>
            </a:r>
          </a:p>
        </p:txBody>
      </p:sp>
      <p:pic>
        <p:nvPicPr>
          <p:cNvPr id="3" name="Text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3303588"/>
            <a:ext cx="4762500" cy="1878012"/>
          </a:xfrm>
          <a:prstGeom prst="rect">
            <a:avLst/>
          </a:prstGeom>
          <a:noFill/>
        </p:spPr>
      </p:pic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1500188"/>
            <a:ext cx="38957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9238" y="304800"/>
            <a:ext cx="5754688" cy="2676525"/>
          </a:xfrm>
          <a:prstGeom prst="rect">
            <a:avLst/>
          </a:prstGeom>
          <a:noFill/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2625" y="4017963"/>
            <a:ext cx="6035675" cy="1876425"/>
          </a:xfrm>
          <a:prstGeom prst="rect">
            <a:avLst/>
          </a:prstGeom>
          <a:noFill/>
        </p:spPr>
      </p:pic>
      <p:pic>
        <p:nvPicPr>
          <p:cNvPr id="4" name="Рисунок 3" descr="img04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571500"/>
            <a:ext cx="414337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42918"/>
            <a:ext cx="8686800" cy="5437207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На какое дерево взгромоздилась ворона, чтобы съесть сыр?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85786" y="5929330"/>
            <a:ext cx="1285884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42863"/>
            <a:ext cx="8697912" cy="1712912"/>
          </a:xfrm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857250" y="1857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643050"/>
            <a:ext cx="814393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Что такое басня? 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785813" y="2857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0063" y="3643313"/>
            <a:ext cx="778668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Басня – это короткий иносказательный рассказ с нравоучением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721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ПЕТУХА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Чье пение больше понравилось </a:t>
            </a:r>
            <a:r>
              <a:rPr lang="ru-RU" sz="4400" b="1" dirty="0" err="1" smtClean="0"/>
              <a:t>ослу</a:t>
            </a:r>
            <a:r>
              <a:rPr lang="ru-RU" sz="4400" b="1" dirty="0" smtClean="0"/>
              <a:t>: соловья или петуха? </a:t>
            </a:r>
          </a:p>
          <a:p>
            <a:pPr algn="ctr">
              <a:buNone/>
            </a:pP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64357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Поняла ли Мартышка, что в зеркале было ее отражение? 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50070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МУРАВЕЙ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Какое насекомое отказало в помощи попрыгунье стрекозе? </a:t>
            </a:r>
          </a:p>
          <a:p>
            <a:pPr algn="ctr">
              <a:buNone/>
            </a:pPr>
            <a:endParaRPr lang="ru-RU" sz="4400" b="1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92919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«Везти с поклажей воз взялись...»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Какое общее дело хотели сделать Щука, Лебедь и Рак? 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63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89349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Какая третья птица упоминается в басне «Кукушка и Петух»?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86322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«думая залезть в овчарню...»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036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/>
              <a:t>Как случилось, что волк попал </a:t>
            </a:r>
            <a:r>
              <a:rPr lang="ru-RU" sz="4400" b="1" smtClean="0"/>
              <a:t>на псарню? </a:t>
            </a:r>
            <a:endParaRPr lang="ru-RU" sz="4400" b="1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Кому принадлежат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3400436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«Друзья! К чему весь этот шум? Я, ваш старинный сват и кум...»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14348" y="5000636"/>
            <a:ext cx="8277252" cy="132396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(Волку из басни «Волк на псарне»)</a:t>
            </a:r>
            <a:endParaRPr lang="ru-RU" sz="4400" dirty="0"/>
          </a:p>
        </p:txBody>
      </p:sp>
      <p:sp>
        <p:nvSpPr>
          <p:cNvPr id="11" name="Стрелка влево 10">
            <a:hlinkClick r:id="rId2" action="ppaction://hlinksldjump"/>
          </p:cNvPr>
          <p:cNvSpPr/>
          <p:nvPr/>
        </p:nvSpPr>
        <p:spPr>
          <a:xfrm>
            <a:off x="571472" y="5786454"/>
            <a:ext cx="1643074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Кому принадлежат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3400436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«Погодите! Как музыке идти? Ведь ВЫ не так сидите»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14348" y="5000636"/>
            <a:ext cx="8277252" cy="132396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(Мартышке из басни «Квартет»)</a:t>
            </a:r>
            <a:endParaRPr lang="ru-RU" sz="4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Кому принадлежат слова?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82042" cy="3400436"/>
          </a:xfrm>
        </p:spPr>
        <p:txBody>
          <a:bodyPr/>
          <a:lstStyle/>
          <a:p>
            <a:pPr algn="ctr">
              <a:buNone/>
            </a:pPr>
            <a:endParaRPr lang="ru-RU" sz="4400" b="1" dirty="0" smtClean="0"/>
          </a:p>
          <a:p>
            <a:pPr algn="ctr">
              <a:buNone/>
            </a:pPr>
            <a:r>
              <a:rPr lang="ru-RU" sz="4400" b="1" dirty="0" smtClean="0"/>
              <a:t>«Не оставь меня, кум милой! Дай ты мне собраться с силой...»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714348" y="5000636"/>
            <a:ext cx="8277252" cy="1323964"/>
          </a:xfrm>
        </p:spPr>
        <p:txBody>
          <a:bodyPr/>
          <a:lstStyle/>
          <a:p>
            <a:pPr algn="ctr">
              <a:buNone/>
            </a:pPr>
            <a:r>
              <a:rPr lang="ru-RU" sz="4400" dirty="0" smtClean="0"/>
              <a:t>(Стрекозе из басни «Стрекоза и Муравей») </a:t>
            </a:r>
            <a:endParaRPr lang="ru-RU" sz="4400" dirty="0"/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414338"/>
            <a:ext cx="8655050" cy="5499100"/>
          </a:xfrm>
          <a:prstGeom prst="rect">
            <a:avLst/>
          </a:prstGeom>
          <a:noFill/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8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64399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Дайте определение </a:t>
            </a:r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аллегории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2690813"/>
            <a:ext cx="85010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FF3300"/>
                </a:solidFill>
                <a:latin typeface="Tahoma" pitchFamily="34" charset="0"/>
              </a:rPr>
              <a:t>Аллегория (иносказание) – иносказательное изображение предмета, явления с целью наиболее наглядно показать его существенные черты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001056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Что такое </a:t>
            </a:r>
            <a:r>
              <a:rPr lang="ru-RU" sz="5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мораль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itchFamily="34" charset="0"/>
              </a:rPr>
              <a:t> басни?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57188" y="2967038"/>
            <a:ext cx="8501062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ahoma" pitchFamily="34" charset="0"/>
              </a:rPr>
              <a:t>Мораль – начальные или заключительные строки басни с нравоучительным выводом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allgfx.net/uploads/posts/2011-02/1296959297_crow.jpg"/>
          <p:cNvPicPr>
            <a:picLocks noChangeAspect="1" noChangeArrowheads="1"/>
          </p:cNvPicPr>
          <p:nvPr/>
        </p:nvPicPr>
        <p:blipFill>
          <a:blip r:embed="rId2" cstate="print"/>
          <a:srcRect b="8493"/>
          <a:stretch>
            <a:fillRect/>
          </a:stretch>
        </p:blipFill>
        <p:spPr bwMode="auto">
          <a:xfrm>
            <a:off x="357158" y="0"/>
            <a:ext cx="1383493" cy="2000264"/>
          </a:xfrm>
          <a:prstGeom prst="rect">
            <a:avLst/>
          </a:prstGeom>
          <a:noFill/>
        </p:spPr>
      </p:pic>
      <p:pic>
        <p:nvPicPr>
          <p:cNvPr id="49154" name="Picture 2" descr="http://fb.ru/misc/i/gallery/17458/337232.jpg?1392575906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9838" y="0"/>
            <a:ext cx="3024162" cy="22162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РАЗДЕЛЫ: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hlinkClick r:id="rId4" action="ppaction://hlinksldjump"/>
              </a:rPr>
              <a:t>«</a:t>
            </a:r>
            <a:r>
              <a:rPr lang="ru-RU" dirty="0" err="1" smtClean="0">
                <a:solidFill>
                  <a:srgbClr val="0070C0"/>
                </a:solidFill>
                <a:hlinkClick r:id="rId4" action="ppaction://hlinksldjump"/>
              </a:rPr>
              <a:t>Объяснялки</a:t>
            </a:r>
            <a:r>
              <a:rPr lang="ru-RU" dirty="0" smtClean="0">
                <a:solidFill>
                  <a:srgbClr val="0070C0"/>
                </a:solidFill>
                <a:hlinkClick r:id="rId4" action="ppaction://hlinksldjump"/>
              </a:rPr>
              <a:t>»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5" action="ppaction://hlinksldjump"/>
              </a:rPr>
              <a:t>Угадай басню по иллюстрации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6" action="ppaction://hlinksldjump"/>
              </a:rPr>
              <a:t>Закончи крылатое выражение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7" action="ppaction://hlinksldjump"/>
              </a:rPr>
              <a:t>Найди пару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8" action="ppaction://hlinksldjump"/>
              </a:rPr>
              <a:t>Вопросики</a:t>
            </a:r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hlinkClick r:id="rId9" action="ppaction://hlinksldjump"/>
              </a:rPr>
              <a:t>Кому принадлежат слова?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hlinkClick r:id="rId10" action="ppaction://hlinksldjump"/>
          </p:cNvPr>
          <p:cNvSpPr/>
          <p:nvPr/>
        </p:nvSpPr>
        <p:spPr>
          <a:xfrm>
            <a:off x="3357554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11" action="ppaction://hlinksldjump"/>
          </p:cNvPr>
          <p:cNvSpPr/>
          <p:nvPr/>
        </p:nvSpPr>
        <p:spPr>
          <a:xfrm>
            <a:off x="5072066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12" action="ppaction://hlinksldjump"/>
          </p:cNvPr>
          <p:cNvSpPr/>
          <p:nvPr/>
        </p:nvSpPr>
        <p:spPr>
          <a:xfrm>
            <a:off x="4500562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13" action="ppaction://hlinksldjump"/>
          </p:cNvPr>
          <p:cNvSpPr/>
          <p:nvPr/>
        </p:nvSpPr>
        <p:spPr>
          <a:xfrm>
            <a:off x="3929058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14" action="ppaction://hlinksldjump"/>
          </p:cNvPr>
          <p:cNvSpPr/>
          <p:nvPr/>
        </p:nvSpPr>
        <p:spPr>
          <a:xfrm>
            <a:off x="6215074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15" action="ppaction://hlinksldjump"/>
          </p:cNvPr>
          <p:cNvSpPr/>
          <p:nvPr/>
        </p:nvSpPr>
        <p:spPr>
          <a:xfrm>
            <a:off x="5643570" y="1785926"/>
            <a:ext cx="42862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16" action="ppaction://hlinksldjump"/>
          </p:cNvPr>
          <p:cNvSpPr/>
          <p:nvPr/>
        </p:nvSpPr>
        <p:spPr>
          <a:xfrm>
            <a:off x="6215074" y="2357430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17" action="ppaction://hlinksldjump"/>
          </p:cNvPr>
          <p:cNvSpPr/>
          <p:nvPr/>
        </p:nvSpPr>
        <p:spPr>
          <a:xfrm>
            <a:off x="6858016" y="2357430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18" action="ppaction://hlinksldjump"/>
          </p:cNvPr>
          <p:cNvSpPr/>
          <p:nvPr/>
        </p:nvSpPr>
        <p:spPr>
          <a:xfrm>
            <a:off x="7500958" y="2357430"/>
            <a:ext cx="571504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>
            <a:hlinkClick r:id="rId19" action="ppaction://hlinksldjump"/>
          </p:cNvPr>
          <p:cNvSpPr/>
          <p:nvPr/>
        </p:nvSpPr>
        <p:spPr>
          <a:xfrm>
            <a:off x="6143636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>
            <a:hlinkClick r:id="rId20" action="ppaction://hlinksldjump"/>
          </p:cNvPr>
          <p:cNvSpPr/>
          <p:nvPr/>
        </p:nvSpPr>
        <p:spPr>
          <a:xfrm>
            <a:off x="6643702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hlinkClick r:id="rId21" action="ppaction://hlinksldjump"/>
          </p:cNvPr>
          <p:cNvSpPr/>
          <p:nvPr/>
        </p:nvSpPr>
        <p:spPr>
          <a:xfrm>
            <a:off x="7215206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>
            <a:hlinkClick r:id="rId22" action="ppaction://hlinksldjump"/>
          </p:cNvPr>
          <p:cNvSpPr/>
          <p:nvPr/>
        </p:nvSpPr>
        <p:spPr>
          <a:xfrm>
            <a:off x="7858148" y="2857496"/>
            <a:ext cx="428628" cy="428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апля 20">
            <a:hlinkClick r:id="rId23" action="ppaction://hlinksldjump"/>
          </p:cNvPr>
          <p:cNvSpPr/>
          <p:nvPr/>
        </p:nvSpPr>
        <p:spPr>
          <a:xfrm>
            <a:off x="3000364" y="3429000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апля 21">
            <a:hlinkClick r:id="rId24" action="ppaction://hlinksldjump"/>
          </p:cNvPr>
          <p:cNvSpPr/>
          <p:nvPr/>
        </p:nvSpPr>
        <p:spPr>
          <a:xfrm>
            <a:off x="3571868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апля 22">
            <a:hlinkClick r:id="rId25" action="ppaction://hlinksldjump"/>
          </p:cNvPr>
          <p:cNvSpPr/>
          <p:nvPr/>
        </p:nvSpPr>
        <p:spPr>
          <a:xfrm>
            <a:off x="4214810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апля 23">
            <a:hlinkClick r:id="rId26" action="ppaction://hlinksldjump"/>
          </p:cNvPr>
          <p:cNvSpPr/>
          <p:nvPr/>
        </p:nvSpPr>
        <p:spPr>
          <a:xfrm>
            <a:off x="4857752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апля 24">
            <a:hlinkClick r:id="rId27" action="ppaction://hlinksldjump"/>
          </p:cNvPr>
          <p:cNvSpPr/>
          <p:nvPr/>
        </p:nvSpPr>
        <p:spPr>
          <a:xfrm>
            <a:off x="5572132" y="3500438"/>
            <a:ext cx="500066" cy="42862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но 1 26">
            <a:hlinkClick r:id="rId28" action="ppaction://hlinksldjump"/>
          </p:cNvPr>
          <p:cNvSpPr/>
          <p:nvPr/>
        </p:nvSpPr>
        <p:spPr>
          <a:xfrm>
            <a:off x="2786050" y="4071942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1 27">
            <a:hlinkClick r:id="rId29" action="ppaction://hlinksldjump"/>
          </p:cNvPr>
          <p:cNvSpPr/>
          <p:nvPr/>
        </p:nvSpPr>
        <p:spPr>
          <a:xfrm>
            <a:off x="3428992" y="4214818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ятно 1 28">
            <a:hlinkClick r:id="rId30" action="ppaction://hlinksldjump"/>
          </p:cNvPr>
          <p:cNvSpPr/>
          <p:nvPr/>
        </p:nvSpPr>
        <p:spPr>
          <a:xfrm>
            <a:off x="4143372" y="4143380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ятно 1 29">
            <a:hlinkClick r:id="rId31" action="ppaction://hlinksldjump"/>
          </p:cNvPr>
          <p:cNvSpPr/>
          <p:nvPr/>
        </p:nvSpPr>
        <p:spPr>
          <a:xfrm>
            <a:off x="4929190" y="4143380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ятно 1 30">
            <a:hlinkClick r:id="rId32" action="ppaction://hlinksldjump"/>
          </p:cNvPr>
          <p:cNvSpPr/>
          <p:nvPr/>
        </p:nvSpPr>
        <p:spPr>
          <a:xfrm>
            <a:off x="5643570" y="4143380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но 1 31">
            <a:hlinkClick r:id="rId33" action="ppaction://hlinksldjump"/>
          </p:cNvPr>
          <p:cNvSpPr/>
          <p:nvPr/>
        </p:nvSpPr>
        <p:spPr>
          <a:xfrm>
            <a:off x="6500826" y="4071942"/>
            <a:ext cx="571504" cy="42862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блако 33">
            <a:hlinkClick r:id="rId34" action="ppaction://hlinksldjump"/>
          </p:cNvPr>
          <p:cNvSpPr/>
          <p:nvPr/>
        </p:nvSpPr>
        <p:spPr>
          <a:xfrm>
            <a:off x="5572132" y="4786322"/>
            <a:ext cx="714380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лако 34">
            <a:hlinkClick r:id="rId35" action="ppaction://hlinksldjump"/>
          </p:cNvPr>
          <p:cNvSpPr/>
          <p:nvPr/>
        </p:nvSpPr>
        <p:spPr>
          <a:xfrm>
            <a:off x="6429388" y="4857760"/>
            <a:ext cx="714380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      конкурс:    </a:t>
            </a:r>
            <a:r>
              <a:rPr lang="ru-RU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Объяснялки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ru-RU" sz="4000" b="1" dirty="0" smtClean="0"/>
              <a:t>ответьте:  из какой басни фраза?)</a:t>
            </a:r>
            <a:endParaRPr lang="ru-RU" sz="4000" b="1" dirty="0"/>
          </a:p>
        </p:txBody>
      </p:sp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7963" y="1206500"/>
            <a:ext cx="8697912" cy="677863"/>
          </a:xfrm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85725" y="1670050"/>
            <a:ext cx="8308975" cy="1206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85750" y="3244850"/>
            <a:ext cx="55435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>
                <a:solidFill>
                  <a:srgbClr val="FF0000"/>
                </a:solidFill>
                <a:latin typeface="Franklin Gothic Book" pitchFamily="34" charset="0"/>
              </a:rPr>
              <a:t>«Лебедь, Щука и Рак»</a:t>
            </a:r>
          </a:p>
        </p:txBody>
      </p:sp>
      <p:pic>
        <p:nvPicPr>
          <p:cNvPr id="6" name="Рисунок 5" descr="540000267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928938"/>
            <a:ext cx="2667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6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79375"/>
            <a:ext cx="8699500" cy="9810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838575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«Ворона </a:t>
            </a:r>
          </a:p>
          <a:p>
            <a:pPr>
              <a:buFont typeface="Wingdings 2" pitchFamily="18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      и </a:t>
            </a:r>
          </a:p>
          <a:p>
            <a:pPr>
              <a:buFont typeface="Wingdings 2" pitchFamily="18" charset="2"/>
              <a:buNone/>
            </a:pPr>
            <a:r>
              <a:rPr lang="ru-RU" sz="6600" b="1" smtClean="0">
                <a:solidFill>
                  <a:srgbClr val="FF0000"/>
                </a:solidFill>
              </a:rPr>
              <a:t> Лисица».</a:t>
            </a:r>
          </a:p>
        </p:txBody>
      </p:sp>
      <p:pic>
        <p:nvPicPr>
          <p:cNvPr id="4" name="Рисунок 3" descr="3.11968598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1143000"/>
            <a:ext cx="3857625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9144000" cy="1719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14313" y="1841500"/>
            <a:ext cx="39290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 b="1">
                <a:latin typeface="Franklin Gothic Book" pitchFamily="34" charset="0"/>
              </a:rPr>
              <a:t> </a:t>
            </a:r>
            <a:r>
              <a:rPr lang="ru-RU" sz="8000" b="1">
                <a:solidFill>
                  <a:srgbClr val="FF0000"/>
                </a:solidFill>
                <a:latin typeface="Franklin Gothic Book" pitchFamily="34" charset="0"/>
              </a:rPr>
              <a:t>«Слон </a:t>
            </a:r>
          </a:p>
          <a:p>
            <a:r>
              <a:rPr lang="ru-RU" sz="8000" b="1">
                <a:solidFill>
                  <a:srgbClr val="FF0000"/>
                </a:solidFill>
                <a:latin typeface="Franklin Gothic Book" pitchFamily="34" charset="0"/>
              </a:rPr>
              <a:t>     и Моська»</a:t>
            </a:r>
          </a:p>
        </p:txBody>
      </p:sp>
      <p:pic>
        <p:nvPicPr>
          <p:cNvPr id="4" name="Рисунок 3" descr="i_kalend3-fev2004_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2000250"/>
            <a:ext cx="32861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500034" y="6000768"/>
            <a:ext cx="1071570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514</TotalTime>
  <Words>382</Words>
  <Application>Microsoft Office PowerPoint</Application>
  <PresentationFormat>Экран (4:3)</PresentationFormat>
  <Paragraphs>87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Трек</vt:lpstr>
      <vt:lpstr>Слайд 1</vt:lpstr>
      <vt:lpstr>                   Представление</vt:lpstr>
      <vt:lpstr>Слайд 3</vt:lpstr>
      <vt:lpstr>Слайд 4</vt:lpstr>
      <vt:lpstr>Слайд 5</vt:lpstr>
      <vt:lpstr>РАЗДЕЛЫ:</vt:lpstr>
      <vt:lpstr>      конкурс:    Объяснялки (ответьте:  из какой басни фраза?)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ЕЛЬ</vt:lpstr>
      <vt:lpstr>ПЕТУХА</vt:lpstr>
      <vt:lpstr>НЕТ</vt:lpstr>
      <vt:lpstr>МУРАВЕЙ</vt:lpstr>
      <vt:lpstr>«Везти с поклажей воз взялись...»</vt:lpstr>
      <vt:lpstr>ВОРОБЕЙ</vt:lpstr>
      <vt:lpstr>«думая залезть в овчарню...»</vt:lpstr>
      <vt:lpstr>Кому принадлежат слова?</vt:lpstr>
      <vt:lpstr>Кому принадлежат слова?</vt:lpstr>
      <vt:lpstr>Кому принадлежат слова?</vt:lpstr>
      <vt:lpstr>Слайд 39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                  ПО               БАСНЯМ                           Ивана      Андреевича                               КРЫЛОВА</dc:title>
  <dc:creator>Елена</dc:creator>
  <cp:lastModifiedBy>Администратор</cp:lastModifiedBy>
  <cp:revision>56</cp:revision>
  <dcterms:created xsi:type="dcterms:W3CDTF">2009-04-22T14:40:47Z</dcterms:created>
  <dcterms:modified xsi:type="dcterms:W3CDTF">2018-10-23T18:56:45Z</dcterms:modified>
</cp:coreProperties>
</file>